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x="13004800" cy="9753600"/>
  <p:notesSz cx="6858000" cy="9144000"/>
  <p:defaultTextStyle>
    <a:lvl1pPr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1pPr>
    <a:lvl2pPr indent="2286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2pPr>
    <a:lvl3pPr indent="4572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3pPr>
    <a:lvl4pPr indent="6858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4pPr>
    <a:lvl5pPr indent="9144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5pPr>
    <a:lvl6pPr indent="11430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6pPr>
    <a:lvl7pPr indent="13716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7pPr>
    <a:lvl8pPr indent="16002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8pPr>
    <a:lvl9pPr indent="1828800" algn="ctr" defTabSz="584200">
      <a:defRPr sz="4200"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4" name="Shape 3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850900" y="1270000"/>
            <a:ext cx="11303000" cy="3505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850900" y="4864100"/>
            <a:ext cx="11303000" cy="1574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One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Two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Three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Four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type="title"/>
          </p:nvPr>
        </p:nvSpPr>
        <p:spPr>
          <a:xfrm>
            <a:off x="2578099" y="2447924"/>
            <a:ext cx="7848602" cy="2476501"/>
          </a:xfrm>
          <a:prstGeom prst="rect">
            <a:avLst/>
          </a:prstGeom>
        </p:spPr>
        <p:txBody>
          <a:bodyPr lIns="38100" tIns="38100" rIns="38100" bIns="38100" anchor="b"/>
          <a:lstStyle>
            <a:lvl1pPr algn="ctr">
              <a:defRPr sz="78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>
                <a:effectLst/>
              </a:defRPr>
            </a:pPr>
            <a:r>
              <a:rPr sz="7800"/>
              <a:t>Title Text</a:t>
            </a:r>
          </a:p>
        </p:txBody>
      </p:sp>
      <p:sp>
        <p:nvSpPr>
          <p:cNvPr id="32" name="Shape 32"/>
          <p:cNvSpPr/>
          <p:nvPr>
            <p:ph type="body" idx="1"/>
          </p:nvPr>
        </p:nvSpPr>
        <p:spPr>
          <a:xfrm>
            <a:off x="2578099" y="4991100"/>
            <a:ext cx="7848602" cy="847725"/>
          </a:xfrm>
          <a:prstGeom prst="rect">
            <a:avLst/>
          </a:prstGeom>
        </p:spPr>
        <p:txBody>
          <a:bodyPr lIns="38100" tIns="38100" rIns="38100" bIns="38100" anchor="t"/>
          <a:lstStyle>
            <a:lvl1pPr marL="0" indent="0" algn="ctr">
              <a:spcBef>
                <a:spcPts val="0"/>
              </a:spcBef>
              <a:buSzTx/>
              <a:buNone/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 lvl="0">
              <a:defRPr sz="1800">
                <a:effectLst/>
              </a:defRPr>
            </a:pPr>
            <a:r>
              <a:rPr sz="3000"/>
              <a:t>Body Level One</a:t>
            </a:r>
            <a:endParaRPr sz="3000"/>
          </a:p>
          <a:p>
            <a:pPr lvl="1">
              <a:defRPr sz="1800">
                <a:effectLst/>
              </a:defRPr>
            </a:pPr>
            <a:r>
              <a:rPr sz="3000"/>
              <a:t>Body Level Two</a:t>
            </a:r>
            <a:endParaRPr sz="3000"/>
          </a:p>
          <a:p>
            <a:pPr lvl="2">
              <a:defRPr sz="1800">
                <a:effectLst/>
              </a:defRPr>
            </a:pPr>
            <a:r>
              <a:rPr sz="3000"/>
              <a:t>Body Level Three</a:t>
            </a:r>
            <a:endParaRPr sz="3000"/>
          </a:p>
          <a:p>
            <a:pPr lvl="3">
              <a:defRPr sz="1800">
                <a:effectLst/>
              </a:defRPr>
            </a:pPr>
            <a:r>
              <a:rPr sz="3000"/>
              <a:t>Body Level Four</a:t>
            </a:r>
            <a:endParaRPr sz="3000"/>
          </a:p>
          <a:p>
            <a:pPr lvl="4">
              <a:defRPr sz="1800">
                <a:effectLst/>
              </a:defRPr>
            </a:pPr>
            <a:r>
              <a:rPr sz="30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/>
        </p:nvSpPr>
        <p:spPr>
          <a:xfrm>
            <a:off x="5981700" y="4508500"/>
            <a:ext cx="1042950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Text</a:t>
            </a:r>
          </a:p>
        </p:txBody>
      </p:sp>
      <p:sp>
        <p:nvSpPr>
          <p:cNvPr id="9" name="Shape 9"/>
          <p:cNvSpPr/>
          <p:nvPr>
            <p:ph type="title"/>
          </p:nvPr>
        </p:nvSpPr>
        <p:spPr>
          <a:xfrm>
            <a:off x="787400" y="6807200"/>
            <a:ext cx="11430000" cy="1219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0" name="Shape 10"/>
          <p:cNvSpPr/>
          <p:nvPr>
            <p:ph type="body" idx="1"/>
          </p:nvPr>
        </p:nvSpPr>
        <p:spPr>
          <a:xfrm>
            <a:off x="787400" y="8013700"/>
            <a:ext cx="11430000" cy="1562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One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Two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Three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Four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type="title"/>
          </p:nvPr>
        </p:nvSpPr>
        <p:spPr>
          <a:xfrm>
            <a:off x="787400" y="3657600"/>
            <a:ext cx="11430000" cy="2438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>
            <p:ph type="title"/>
          </p:nvPr>
        </p:nvSpPr>
        <p:spPr>
          <a:xfrm>
            <a:off x="787400" y="1384300"/>
            <a:ext cx="5638800" cy="3505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15" name="Shape 15"/>
          <p:cNvSpPr/>
          <p:nvPr>
            <p:ph type="body" idx="1"/>
          </p:nvPr>
        </p:nvSpPr>
        <p:spPr>
          <a:xfrm>
            <a:off x="787400" y="4876800"/>
            <a:ext cx="5638800" cy="3759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One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Two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Three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Four</a:t>
            </a:r>
            <a:endParaRPr sz="4200">
              <a:solidFill>
                <a:srgbClr val="73B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73B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0" name="Shape 2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One</a:t>
            </a:r>
            <a:endParaRPr sz="3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Two</a:t>
            </a:r>
            <a:endParaRPr sz="3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Three</a:t>
            </a:r>
            <a:endParaRPr sz="3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Four</a:t>
            </a:r>
            <a:endParaRPr sz="3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23" name="Shape 23"/>
          <p:cNvSpPr/>
          <p:nvPr>
            <p:ph type="body" idx="1"/>
          </p:nvPr>
        </p:nvSpPr>
        <p:spPr>
          <a:xfrm>
            <a:off x="787400" y="2768600"/>
            <a:ext cx="54229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One</a:t>
            </a:r>
            <a:endParaRPr sz="3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Two</a:t>
            </a:r>
            <a:endParaRPr sz="3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Three</a:t>
            </a:r>
            <a:endParaRPr sz="3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Four</a:t>
            </a:r>
            <a:endParaRPr sz="3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>
            <p:ph type="body" idx="1"/>
          </p:nvPr>
        </p:nvSpPr>
        <p:spPr>
          <a:xfrm>
            <a:off x="787400" y="1371600"/>
            <a:ext cx="11430000" cy="70104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One</a:t>
            </a:r>
            <a:endParaRPr sz="3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Two</a:t>
            </a:r>
            <a:endParaRPr sz="3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Three</a:t>
            </a:r>
            <a:endParaRPr sz="3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Four</a:t>
            </a:r>
            <a:endParaRPr sz="3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787400" y="2768600"/>
            <a:ext cx="114300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One</a:t>
            </a:r>
            <a:endParaRPr sz="3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Two</a:t>
            </a:r>
            <a:endParaRPr sz="3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Three</a:t>
            </a:r>
            <a:endParaRPr sz="3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Four</a:t>
            </a:r>
            <a:endParaRPr sz="3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</p:sldLayoutIdLst>
  <p:transition spd="med" advClick="1"/>
  <p:txStyles>
    <p:titleStyle>
      <a:lvl1pPr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1pPr>
      <a:lvl2pPr indent="2286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2pPr>
      <a:lvl3pPr indent="4572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3pPr>
      <a:lvl4pPr indent="6858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4pPr>
      <a:lvl5pPr indent="9144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5pPr>
      <a:lvl6pPr indent="11430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6pPr>
      <a:lvl7pPr indent="13716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7pPr>
      <a:lvl8pPr indent="16002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8pPr>
      <a:lvl9pPr indent="1828800" defTabSz="584200">
        <a:defRPr sz="7200"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9pPr>
    </p:titleStyle>
    <p:bodyStyle>
      <a:lvl1pPr marL="4445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4DC3F0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1pPr>
      <a:lvl2pPr marL="8890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4DC3F0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2pPr>
      <a:lvl3pPr marL="13335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4DC3F0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3pPr>
      <a:lvl4pPr marL="17780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4DC3F0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4pPr>
      <a:lvl5pPr marL="22225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4DC3F0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5pPr>
      <a:lvl6pPr marL="26670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4DC3F0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6pPr>
      <a:lvl7pPr marL="31115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4DC3F0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7pPr>
      <a:lvl8pPr marL="35560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4DC3F0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8pPr>
      <a:lvl9pPr marL="4000500" indent="-444500" defTabSz="584200">
        <a:spcBef>
          <a:spcPts val="3600"/>
        </a:spcBef>
        <a:buSzPct val="30000"/>
        <a:buBlip>
          <a:blip r:embed="rId3"/>
        </a:buBlip>
        <a:defRPr sz="3600">
          <a:solidFill>
            <a:srgbClr val="4DC3F0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latin typeface="+mn-lt"/>
          <a:ea typeface="+mn-ea"/>
          <a:cs typeface="+mn-cs"/>
          <a:sym typeface="Helvetica Neue Light"/>
        </a:defRPr>
      </a:lvl9pPr>
    </p:bodyStyle>
    <p:otherStyle>
      <a:lvl1pPr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1pPr>
      <a:lvl2pPr indent="2286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2pPr>
      <a:lvl3pPr indent="4572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3pPr>
      <a:lvl4pPr indent="6858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4pPr>
      <a:lvl5pPr indent="9144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5pPr>
      <a:lvl6pPr indent="11430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6pPr>
      <a:lvl7pPr indent="13716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7pPr>
      <a:lvl8pPr indent="16002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8pPr>
      <a:lvl9pPr indent="1828800" algn="r" defTabSz="584200">
        <a:defRPr b="1"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5" Type="http://schemas.openxmlformats.org/officeDocument/2006/relationships/hyperlink" Target="http://bit.ly/1H7lD3b" TargetMode="External"/><Relationship Id="rId6" Type="http://schemas.openxmlformats.org/officeDocument/2006/relationships/image" Target="../media/image18.png"/><Relationship Id="rId7" Type="http://schemas.openxmlformats.org/officeDocument/2006/relationships/hyperlink" Target="http://www.sitepoint.com/10-reasons-use-angularjs/" TargetMode="Externa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19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20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6.png"/><Relationship Id="rId3" Type="http://schemas.openxmlformats.org/officeDocument/2006/relationships/image" Target="../media/image7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30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jpe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.png"/><Relationship Id="rId3" Type="http://schemas.openxmlformats.org/officeDocument/2006/relationships/image" Target="../media/image34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hyperlink" Target="hhttp://ionicframework.com/getting-started/" TargetMode="External"/><Relationship Id="rId4" Type="http://schemas.openxmlformats.org/officeDocument/2006/relationships/hyperlink" Target="http://ionicframework.com/docs/" TargetMode="External"/><Relationship Id="rId5" Type="http://schemas.openxmlformats.org/officeDocument/2006/relationships/hyperlink" Target="http://forum.ionicframework.com/" TargetMode="External"/><Relationship Id="rId6" Type="http://schemas.openxmlformats.org/officeDocument/2006/relationships/hyperlink" Target="https://ionic-worldwide.slack.com" TargetMode="External"/><Relationship Id="rId7" Type="http://schemas.openxmlformats.org/officeDocument/2006/relationships/hyperlink" Target="http://meetup.com/Ionic-Madison/" TargetMode="External"/><Relationship Id="rId8" Type="http://schemas.openxmlformats.org/officeDocument/2006/relationships/hyperlink" Target="http://github.com/driftyco/ionic" TargetMode="External"/><Relationship Id="rId9" Type="http://schemas.openxmlformats.org/officeDocument/2006/relationships/hyperlink" Target="http://www.gajotres.net" TargetMode="External"/><Relationship Id="rId10" Type="http://schemas.openxmlformats.org/officeDocument/2006/relationships/image" Target="../media/image7.png"/><Relationship Id="rId11" Type="http://schemas.openxmlformats.org/officeDocument/2006/relationships/image" Target="../media/image2.tif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1.png"/><Relationship Id="rId4" Type="http://schemas.openxmlformats.org/officeDocument/2006/relationships/hyperlink" Target="https://github.com/cheetahsoft/TC2015-Ionic-Presentation" TargetMode="External"/><Relationship Id="rId5" Type="http://schemas.openxmlformats.org/officeDocument/2006/relationships/image" Target="../media/image7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4.png"/><Relationship Id="rId3" Type="http://schemas.openxmlformats.org/officeDocument/2006/relationships/image" Target="../media/image7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alanis-morissette-guardian-2012-hd_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1606" y="690522"/>
            <a:ext cx="11202988" cy="579556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37" name="Shape 37"/>
          <p:cNvSpPr/>
          <p:nvPr>
            <p:ph type="title"/>
          </p:nvPr>
        </p:nvSpPr>
        <p:spPr>
          <a:xfrm>
            <a:off x="4353321" y="4584700"/>
            <a:ext cx="7800579" cy="35052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Isn’t It Ionic?</a:t>
            </a:r>
          </a:p>
        </p:txBody>
      </p:sp>
      <p:sp>
        <p:nvSpPr>
          <p:cNvPr id="38" name="Shape 38"/>
          <p:cNvSpPr/>
          <p:nvPr>
            <p:ph type="body" idx="1"/>
          </p:nvPr>
        </p:nvSpPr>
        <p:spPr>
          <a:xfrm>
            <a:off x="4353321" y="8039100"/>
            <a:ext cx="8206483" cy="15748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>
            <a:lvl1pPr>
              <a:defRPr sz="2800">
                <a:solidFill>
                  <a:srgbClr val="4DC3F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Building faster Cordova/PhoneGap applications with the Ionic Framework</a:t>
            </a:r>
          </a:p>
        </p:txBody>
      </p:sp>
      <p:pic>
        <p:nvPicPr>
          <p:cNvPr id="39" name="bear-variations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73418" y="5533604"/>
            <a:ext cx="5911197" cy="429346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40" name="Shape 40"/>
          <p:cNvSpPr/>
          <p:nvPr/>
        </p:nvSpPr>
        <p:spPr>
          <a:xfrm>
            <a:off x="4353321" y="9007276"/>
            <a:ext cx="7800579" cy="47962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>
            <a:lvl1pPr algn="l" defTabSz="525779">
              <a:defRPr sz="2520">
                <a:effectLst>
                  <a:outerShdw sx="100000" sy="100000" kx="0" ky="0" algn="b" rotWithShape="0" blurRad="45720" dist="34289" dir="5400000">
                    <a:srgbClr val="000000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520">
                <a:solidFill>
                  <a:srgbClr val="FFFFFF"/>
                </a:solidFill>
                <a:effectLst>
                  <a:outerShdw sx="100000" sy="100000" kx="0" ky="0" algn="b" rotWithShape="0" blurRad="45720" dist="34289" dir="5400000">
                    <a:srgbClr val="000000"/>
                  </a:outerShdw>
                </a:effectLst>
              </a:rPr>
              <a:t>Matthew Ridley</a:t>
            </a:r>
          </a:p>
        </p:txBody>
      </p:sp>
      <p:sp>
        <p:nvSpPr>
          <p:cNvPr id="41" name="Shape 41"/>
          <p:cNvSpPr/>
          <p:nvPr/>
        </p:nvSpPr>
        <p:spPr>
          <a:xfrm>
            <a:off x="4353321" y="9007276"/>
            <a:ext cx="7800579" cy="47962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>
            <a:lvl1pPr algn="r" defTabSz="525779">
              <a:defRPr sz="2520">
                <a:effectLst>
                  <a:outerShdw sx="100000" sy="100000" kx="0" ky="0" algn="b" rotWithShape="0" blurRad="45720" dist="34289" dir="5400000">
                    <a:srgbClr val="000000"/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520">
                <a:solidFill>
                  <a:srgbClr val="FFFFFF"/>
                </a:solidFill>
                <a:effectLst>
                  <a:outerShdw sx="100000" sy="100000" kx="0" ky="0" algn="b" rotWithShape="0" blurRad="45720" dist="34289" dir="5400000">
                    <a:srgbClr val="000000"/>
                  </a:outerShdw>
                </a:effectLst>
              </a:rPr>
              <a:t>@matt_ridley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Use What You Know</a:t>
            </a:r>
          </a:p>
        </p:txBody>
      </p:sp>
      <p:sp>
        <p:nvSpPr>
          <p:cNvPr id="105" name="Shape 105"/>
          <p:cNvSpPr/>
          <p:nvPr>
            <p:ph type="body" idx="1"/>
          </p:nvPr>
        </p:nvSpPr>
        <p:spPr>
          <a:xfrm>
            <a:off x="787400" y="2768600"/>
            <a:ext cx="4622205" cy="57150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lvl="0" marL="444500" indent="-444500">
              <a:spcBef>
                <a:spcPts val="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20+ Years of Tools and Technology</a:t>
            </a:r>
            <a:endParaRPr sz="28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>
              <a:spcBef>
                <a:spcPts val="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Your favorite IDE, text editor and debugger tools</a:t>
            </a:r>
            <a:endParaRPr sz="28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>
              <a:spcBef>
                <a:spcPts val="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Share code with your website</a:t>
            </a:r>
            <a:endParaRPr sz="28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>
              <a:spcBef>
                <a:spcPts val="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Allow a web-heavy development group resources to be used on mobile work</a:t>
            </a:r>
          </a:p>
        </p:txBody>
      </p:sp>
      <p:pic>
        <p:nvPicPr>
          <p:cNvPr id="106" name="cheetah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412" y="8464500"/>
            <a:ext cx="1366871" cy="123477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pic>
        <p:nvPicPr>
          <p:cNvPr id="107" name="htmlcssjs-badges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94833" y="2798459"/>
            <a:ext cx="7094067" cy="4156682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08" name="Shape 108"/>
          <p:cNvSpPr/>
          <p:nvPr/>
        </p:nvSpPr>
        <p:spPr>
          <a:xfrm>
            <a:off x="9662515" y="9312047"/>
            <a:ext cx="277297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6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©2015 Cheetah Software LLC</a:t>
            </a:r>
          </a:p>
        </p:txBody>
      </p:sp>
      <p:sp>
        <p:nvSpPr>
          <p:cNvPr id="109" name="Shape 109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slow" advClick="1"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AngularJS!</a:t>
            </a:r>
          </a:p>
        </p:txBody>
      </p:sp>
      <p:sp>
        <p:nvSpPr>
          <p:cNvPr id="112" name="Shape 112"/>
          <p:cNvSpPr/>
          <p:nvPr>
            <p:ph type="body" idx="1"/>
          </p:nvPr>
        </p:nvSpPr>
        <p:spPr>
          <a:xfrm>
            <a:off x="787400" y="2768600"/>
            <a:ext cx="4622205" cy="57150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lvl="0" marL="444500" indent="-444500">
              <a:spcBef>
                <a:spcPts val="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Most popular JS framework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>
              <a:spcBef>
                <a:spcPts val="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MVC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>
              <a:spcBef>
                <a:spcPts val="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Unit Testing Ready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>
              <a:spcBef>
                <a:spcPts val="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And More…</a:t>
            </a:r>
          </a:p>
        </p:txBody>
      </p:sp>
      <p:pic>
        <p:nvPicPr>
          <p:cNvPr id="113" name="cheetah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412" y="8464500"/>
            <a:ext cx="1366871" cy="123477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pic>
        <p:nvPicPr>
          <p:cNvPr id="114" name="AngularJS-lar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29450" y="3001714"/>
            <a:ext cx="4864100" cy="13716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15" name="Shape 115"/>
          <p:cNvSpPr/>
          <p:nvPr/>
        </p:nvSpPr>
        <p:spPr>
          <a:xfrm>
            <a:off x="5356936" y="8925668"/>
            <a:ext cx="2290928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4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source: </a:t>
            </a:r>
            <a:r>
              <a:rPr sz="1400" u="sng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hlinkClick r:id="rId5" invalidUrl="" action="" tgtFrame="" tooltip="" history="1" highlightClick="0" endSnd="0"/>
              </a:rPr>
              <a:t>http://bit.ly/1H7lD3b</a:t>
            </a:r>
          </a:p>
        </p:txBody>
      </p:sp>
      <p:pic>
        <p:nvPicPr>
          <p:cNvPr id="116" name="Screen Shot 2015-07-30 at 1.59.16 PM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369470" y="5156160"/>
            <a:ext cx="8265860" cy="3477362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17" name="Shape 117"/>
          <p:cNvSpPr/>
          <p:nvPr/>
        </p:nvSpPr>
        <p:spPr>
          <a:xfrm>
            <a:off x="1239983" y="4400744"/>
            <a:ext cx="5270831" cy="374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l">
              <a:defRPr sz="1800" u="sng">
                <a:hlinkClick r:id="rId7" invalidUrl="" action="" tgtFrame="" tooltip="" history="1" highlightClick="0" endSnd="0"/>
              </a:defRPr>
            </a:lvl1pPr>
          </a:lstStyle>
          <a:p>
            <a:pPr lvl="0">
              <a:defRPr u="none">
                <a:solidFill>
                  <a:srgbClr val="000000"/>
                </a:solidFill>
                <a:effectLst/>
              </a:defRPr>
            </a:pPr>
            <a:r>
              <a:rPr u="sng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hlinkClick r:id="rId7" invalidUrl="" action="" tgtFrame="" tooltip="" history="1" highlightClick="0" endSnd="0"/>
              </a:rPr>
              <a:t>http://www.sitepoint.com/10-reasons-use-angularjs/</a:t>
            </a:r>
          </a:p>
        </p:txBody>
      </p:sp>
      <p:sp>
        <p:nvSpPr>
          <p:cNvPr id="118" name="Shape 118"/>
          <p:cNvSpPr/>
          <p:nvPr/>
        </p:nvSpPr>
        <p:spPr>
          <a:xfrm>
            <a:off x="9662515" y="9312047"/>
            <a:ext cx="277297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6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©2015 Cheetah Software LLC</a:t>
            </a:r>
          </a:p>
        </p:txBody>
      </p:sp>
      <p:sp>
        <p:nvSpPr>
          <p:cNvPr id="119" name="Shape 119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slow" advClick="1"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ionic-angular-v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5766" y="4255904"/>
            <a:ext cx="8042567" cy="460772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22" name="Shape 122"/>
          <p:cNvSpPr/>
          <p:nvPr>
            <p:ph type="title"/>
          </p:nvPr>
        </p:nvSpPr>
        <p:spPr>
          <a:xfrm>
            <a:off x="464839" y="254000"/>
            <a:ext cx="12090947" cy="24384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What About AngularJS 2.0???</a:t>
            </a:r>
          </a:p>
        </p:txBody>
      </p:sp>
      <p:sp>
        <p:nvSpPr>
          <p:cNvPr id="123" name="Shape 123"/>
          <p:cNvSpPr/>
          <p:nvPr>
            <p:ph type="body" idx="1"/>
          </p:nvPr>
        </p:nvSpPr>
        <p:spPr>
          <a:xfrm>
            <a:off x="787400" y="2768600"/>
            <a:ext cx="11141869" cy="1195205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lvl="0" marL="444500" indent="-444500">
              <a:spcBef>
                <a:spcPts val="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Ionic has you covered there too!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>
              <a:spcBef>
                <a:spcPts val="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Ionic v2.0 and Angular v2.0 will release the same day</a:t>
            </a:r>
          </a:p>
        </p:txBody>
      </p:sp>
      <p:pic>
        <p:nvPicPr>
          <p:cNvPr id="124" name="cheetah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412" y="8464500"/>
            <a:ext cx="1366871" cy="123477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sp>
        <p:nvSpPr>
          <p:cNvPr id="125" name="Shape 125"/>
          <p:cNvSpPr/>
          <p:nvPr/>
        </p:nvSpPr>
        <p:spPr>
          <a:xfrm>
            <a:off x="9662515" y="9312047"/>
            <a:ext cx="277297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6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©2015 Cheetah Software LLC</a:t>
            </a:r>
          </a:p>
        </p:txBody>
      </p:sp>
      <p:sp>
        <p:nvSpPr>
          <p:cNvPr id="126" name="Shape 126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slow" advClick="1">
    <p:dissolv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SASS!!! (or SASS???)</a:t>
            </a:r>
          </a:p>
        </p:txBody>
      </p:sp>
      <p:sp>
        <p:nvSpPr>
          <p:cNvPr id="129" name="Shape 129"/>
          <p:cNvSpPr/>
          <p:nvPr>
            <p:ph type="body" idx="1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 lvl="0" marL="444500" indent="-444500">
              <a:spcBef>
                <a:spcPts val="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Power Your CSS with Sass</a:t>
            </a:r>
            <a:endParaRPr sz="28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>
              <a:spcBef>
                <a:spcPts val="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Still can use Less or plain CSS3 if you want.</a:t>
            </a:r>
          </a:p>
        </p:txBody>
      </p:sp>
      <p:pic>
        <p:nvPicPr>
          <p:cNvPr id="130" name="cheetah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412" y="8464500"/>
            <a:ext cx="1366871" cy="123477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sp>
        <p:nvSpPr>
          <p:cNvPr id="131" name="Shape 131"/>
          <p:cNvSpPr/>
          <p:nvPr/>
        </p:nvSpPr>
        <p:spPr>
          <a:xfrm>
            <a:off x="9662515" y="9312047"/>
            <a:ext cx="277297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6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©2015 Cheetah Software LLC</a:t>
            </a:r>
          </a:p>
        </p:txBody>
      </p:sp>
      <p:pic>
        <p:nvPicPr>
          <p:cNvPr id="132" name="sass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05506" y="3224758"/>
            <a:ext cx="5758627" cy="434127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33" name="Shape 133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slow" advClick="1">
    <p:dissolv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And More Stuff!</a:t>
            </a:r>
          </a:p>
        </p:txBody>
      </p:sp>
      <p:sp>
        <p:nvSpPr>
          <p:cNvPr id="136" name="Shape 136"/>
          <p:cNvSpPr/>
          <p:nvPr>
            <p:ph type="body" idx="1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lvl="0" marL="444500" indent="-444500">
              <a:spcBef>
                <a:spcPts val="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Resource Construction</a:t>
            </a:r>
            <a:endParaRPr sz="28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>
              <a:spcBef>
                <a:spcPts val="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iOS vs. Android Rendering</a:t>
            </a:r>
            <a:endParaRPr sz="28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>
              <a:spcBef>
                <a:spcPts val="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Live Debugging</a:t>
            </a:r>
            <a:endParaRPr sz="28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>
              <a:spcBef>
                <a:spcPts val="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Hardware Accelerated Animations</a:t>
            </a:r>
            <a:endParaRPr sz="28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>
              <a:spcBef>
                <a:spcPts val="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Ionicons</a:t>
            </a:r>
            <a:endParaRPr sz="28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>
              <a:spcBef>
                <a:spcPts val="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Templates, Tools and Components</a:t>
            </a:r>
            <a:endParaRPr sz="28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0" indent="0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  <a:effectLst/>
              </a:defRPr>
            </a:pPr>
            <a:endParaRPr sz="28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0" indent="0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… all ready to go from the start!</a:t>
            </a:r>
          </a:p>
        </p:txBody>
      </p:sp>
      <p:pic>
        <p:nvPicPr>
          <p:cNvPr id="137" name="cheetah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412" y="8464500"/>
            <a:ext cx="1366871" cy="123477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sp>
        <p:nvSpPr>
          <p:cNvPr id="138" name="Shape 138"/>
          <p:cNvSpPr/>
          <p:nvPr/>
        </p:nvSpPr>
        <p:spPr>
          <a:xfrm>
            <a:off x="9662515" y="9312047"/>
            <a:ext cx="277297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6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©2015 Cheetah Software LLC</a:t>
            </a:r>
          </a:p>
        </p:txBody>
      </p:sp>
      <p:sp>
        <p:nvSpPr>
          <p:cNvPr id="139" name="Shape 139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  <p:pic>
        <p:nvPicPr>
          <p:cNvPr id="140" name="iphone-superchar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18617" y="2736277"/>
            <a:ext cx="5631096" cy="4701966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spd="slow" advClick="1">
    <p:dissolv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How Does It Work?</a:t>
            </a:r>
          </a:p>
        </p:txBody>
      </p:sp>
      <p:pic>
        <p:nvPicPr>
          <p:cNvPr id="143" name="cheetah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412" y="8464500"/>
            <a:ext cx="1366871" cy="123477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sp>
        <p:nvSpPr>
          <p:cNvPr id="144" name="Shape 144"/>
          <p:cNvSpPr/>
          <p:nvPr/>
        </p:nvSpPr>
        <p:spPr>
          <a:xfrm>
            <a:off x="9662515" y="9312047"/>
            <a:ext cx="277297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6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©2015 Cheetah Software LLC</a:t>
            </a:r>
          </a:p>
        </p:txBody>
      </p:sp>
      <p:sp>
        <p:nvSpPr>
          <p:cNvPr id="145" name="Shape 145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  <p:pic>
        <p:nvPicPr>
          <p:cNvPr id="146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12789" y="2319287"/>
            <a:ext cx="7179222" cy="1198614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pic>
        <p:nvPicPr>
          <p:cNvPr id="147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12789" y="3716287"/>
            <a:ext cx="7179222" cy="1198614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pic>
        <p:nvPicPr>
          <p:cNvPr id="148" name="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12789" y="5113287"/>
            <a:ext cx="7179222" cy="1198614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pic>
        <p:nvPicPr>
          <p:cNvPr id="149" name="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912789" y="6510287"/>
            <a:ext cx="7179222" cy="1198614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pic>
        <p:nvPicPr>
          <p:cNvPr id="150" name="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912789" y="7907287"/>
            <a:ext cx="7179222" cy="1198614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51" name="Shape 151"/>
          <p:cNvSpPr/>
          <p:nvPr/>
        </p:nvSpPr>
        <p:spPr>
          <a:xfrm rot="16200000">
            <a:off x="6223669" y="3286769"/>
            <a:ext cx="557462" cy="49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291" y="7049"/>
                </a:moveTo>
                <a:lnTo>
                  <a:pt x="13291" y="0"/>
                </a:lnTo>
                <a:lnTo>
                  <a:pt x="21600" y="10800"/>
                </a:lnTo>
                <a:lnTo>
                  <a:pt x="13291" y="21600"/>
                </a:lnTo>
                <a:lnTo>
                  <a:pt x="13291" y="14551"/>
                </a:lnTo>
                <a:lnTo>
                  <a:pt x="8309" y="14551"/>
                </a:lnTo>
                <a:lnTo>
                  <a:pt x="8309" y="21600"/>
                </a:lnTo>
                <a:lnTo>
                  <a:pt x="0" y="10800"/>
                </a:lnTo>
                <a:lnTo>
                  <a:pt x="8309" y="0"/>
                </a:lnTo>
                <a:lnTo>
                  <a:pt x="8309" y="7049"/>
                </a:lnTo>
                <a:close/>
              </a:path>
            </a:pathLst>
          </a:custGeom>
          <a:solidFill/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52" name="Shape 152"/>
          <p:cNvSpPr/>
          <p:nvPr/>
        </p:nvSpPr>
        <p:spPr>
          <a:xfrm rot="16200000">
            <a:off x="6223669" y="4683769"/>
            <a:ext cx="557462" cy="49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291" y="7049"/>
                </a:moveTo>
                <a:lnTo>
                  <a:pt x="13291" y="0"/>
                </a:lnTo>
                <a:lnTo>
                  <a:pt x="21600" y="10800"/>
                </a:lnTo>
                <a:lnTo>
                  <a:pt x="13291" y="21600"/>
                </a:lnTo>
                <a:lnTo>
                  <a:pt x="13291" y="14551"/>
                </a:lnTo>
                <a:lnTo>
                  <a:pt x="8309" y="14551"/>
                </a:lnTo>
                <a:lnTo>
                  <a:pt x="8309" y="21600"/>
                </a:lnTo>
                <a:lnTo>
                  <a:pt x="0" y="10800"/>
                </a:lnTo>
                <a:lnTo>
                  <a:pt x="8309" y="0"/>
                </a:lnTo>
                <a:lnTo>
                  <a:pt x="8309" y="7049"/>
                </a:lnTo>
                <a:close/>
              </a:path>
            </a:pathLst>
          </a:custGeom>
          <a:solidFill/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53" name="Shape 153"/>
          <p:cNvSpPr/>
          <p:nvPr/>
        </p:nvSpPr>
        <p:spPr>
          <a:xfrm rot="16200000">
            <a:off x="6223669" y="6080769"/>
            <a:ext cx="557462" cy="49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291" y="7049"/>
                </a:moveTo>
                <a:lnTo>
                  <a:pt x="13291" y="0"/>
                </a:lnTo>
                <a:lnTo>
                  <a:pt x="21600" y="10800"/>
                </a:lnTo>
                <a:lnTo>
                  <a:pt x="13291" y="21600"/>
                </a:lnTo>
                <a:lnTo>
                  <a:pt x="13291" y="14551"/>
                </a:lnTo>
                <a:lnTo>
                  <a:pt x="8309" y="14551"/>
                </a:lnTo>
                <a:lnTo>
                  <a:pt x="8309" y="21600"/>
                </a:lnTo>
                <a:lnTo>
                  <a:pt x="0" y="10800"/>
                </a:lnTo>
                <a:lnTo>
                  <a:pt x="8309" y="0"/>
                </a:lnTo>
                <a:lnTo>
                  <a:pt x="8309" y="7049"/>
                </a:lnTo>
                <a:close/>
              </a:path>
            </a:pathLst>
          </a:custGeom>
          <a:solidFill/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  <p:sp>
        <p:nvSpPr>
          <p:cNvPr id="154" name="Shape 154"/>
          <p:cNvSpPr/>
          <p:nvPr/>
        </p:nvSpPr>
        <p:spPr>
          <a:xfrm rot="16200000">
            <a:off x="6223669" y="7477769"/>
            <a:ext cx="557462" cy="495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291" y="7049"/>
                </a:moveTo>
                <a:lnTo>
                  <a:pt x="13291" y="0"/>
                </a:lnTo>
                <a:lnTo>
                  <a:pt x="21600" y="10800"/>
                </a:lnTo>
                <a:lnTo>
                  <a:pt x="13291" y="21600"/>
                </a:lnTo>
                <a:lnTo>
                  <a:pt x="13291" y="14551"/>
                </a:lnTo>
                <a:lnTo>
                  <a:pt x="8309" y="14551"/>
                </a:lnTo>
                <a:lnTo>
                  <a:pt x="8309" y="21600"/>
                </a:lnTo>
                <a:lnTo>
                  <a:pt x="0" y="10800"/>
                </a:lnTo>
                <a:lnTo>
                  <a:pt x="8309" y="0"/>
                </a:lnTo>
                <a:lnTo>
                  <a:pt x="8309" y="7049"/>
                </a:lnTo>
                <a:close/>
              </a:path>
            </a:pathLst>
          </a:custGeom>
          <a:solidFill/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3600"/>
            </a:pPr>
          </a:p>
        </p:txBody>
      </p:sp>
    </p:spTree>
  </p:cSld>
  <p:clrMapOvr>
    <a:masterClrMapping/>
  </p:clrMapOvr>
  <p:transition spd="slow" advClick="1">
    <p:dissolv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hone with Ionic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85616" y="959693"/>
            <a:ext cx="5231230" cy="567754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57" name="Shape 157"/>
          <p:cNvSpPr/>
          <p:nvPr/>
        </p:nvSpPr>
        <p:spPr>
          <a:xfrm>
            <a:off x="1270000" y="7061200"/>
            <a:ext cx="10464800" cy="6477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3600"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rPr>
              <a:t>Ionic In Action</a:t>
            </a:r>
          </a:p>
        </p:txBody>
      </p:sp>
      <p:pic>
        <p:nvPicPr>
          <p:cNvPr id="158" name="cheetah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412" y="8464500"/>
            <a:ext cx="1366871" cy="123477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sp>
        <p:nvSpPr>
          <p:cNvPr id="159" name="Shape 159"/>
          <p:cNvSpPr/>
          <p:nvPr/>
        </p:nvSpPr>
        <p:spPr>
          <a:xfrm>
            <a:off x="9662515" y="9312047"/>
            <a:ext cx="277297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6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©2015 Cheetah Software LLC</a:t>
            </a:r>
          </a:p>
        </p:txBody>
      </p:sp>
      <p:sp>
        <p:nvSpPr>
          <p:cNvPr id="160" name="Shape 160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  <p:sp>
        <p:nvSpPr>
          <p:cNvPr id="161" name="Shape 161"/>
          <p:cNvSpPr/>
          <p:nvPr/>
        </p:nvSpPr>
        <p:spPr>
          <a:xfrm>
            <a:off x="1270000" y="7594600"/>
            <a:ext cx="10464800" cy="46136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i="1" sz="2400">
                <a:solidFill>
                  <a:srgbClr val="4DC3F0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2400">
                <a:solidFill>
                  <a:srgbClr val="4DC3F0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</a:rPr>
              <a:t>(What’s In The Box?)</a:t>
            </a:r>
          </a:p>
        </p:txBody>
      </p:sp>
    </p:spTree>
  </p:cSld>
  <p:clrMapOvr>
    <a:masterClrMapping/>
  </p:clrMapOvr>
  <p:transition spd="slow" advClick="1">
    <p:dissolv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Ionic Star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0676" y="2385824"/>
            <a:ext cx="10543448" cy="316401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64" name="Shape 164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Ionic Start</a:t>
            </a:r>
          </a:p>
        </p:txBody>
      </p:sp>
      <p:sp>
        <p:nvSpPr>
          <p:cNvPr id="165" name="Shape 165"/>
          <p:cNvSpPr/>
          <p:nvPr>
            <p:ph type="body" idx="1"/>
          </p:nvPr>
        </p:nvSpPr>
        <p:spPr>
          <a:xfrm>
            <a:off x="914400" y="6697662"/>
            <a:ext cx="11154222" cy="1873251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lvl="0" marL="444500" indent="-444500">
              <a:spcBef>
                <a:spcPts val="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Start your application with a blank slide, or fully functional navigation.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>
              <a:spcBef>
                <a:spcPts val="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Find more templates on GitHub. Good resource:</a:t>
            </a:r>
          </a:p>
        </p:txBody>
      </p:sp>
      <p:pic>
        <p:nvPicPr>
          <p:cNvPr id="166" name="cheetah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412" y="8464500"/>
            <a:ext cx="1366871" cy="123477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sp>
        <p:nvSpPr>
          <p:cNvPr id="167" name="Shape 167"/>
          <p:cNvSpPr/>
          <p:nvPr/>
        </p:nvSpPr>
        <p:spPr>
          <a:xfrm>
            <a:off x="9662515" y="9312047"/>
            <a:ext cx="277297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6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©2015 Cheetah Software LLC</a:t>
            </a:r>
          </a:p>
        </p:txBody>
      </p:sp>
      <p:sp>
        <p:nvSpPr>
          <p:cNvPr id="168" name="Shape 168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  <p:sp>
        <p:nvSpPr>
          <p:cNvPr id="169" name="Shape 169"/>
          <p:cNvSpPr/>
          <p:nvPr/>
        </p:nvSpPr>
        <p:spPr>
          <a:xfrm>
            <a:off x="1566862" y="5225026"/>
            <a:ext cx="9871075" cy="1008523"/>
          </a:xfrm>
          <a:prstGeom prst="rect">
            <a:avLst/>
          </a:prstGeom>
          <a:solidFill/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 defTabSz="457200">
              <a:defRPr sz="1800">
                <a:solidFill>
                  <a:srgbClr val="000000"/>
                </a:solidFill>
                <a:effectLst/>
              </a:defRPr>
            </a:pPr>
            <a:r>
              <a:rPr sz="210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$ ionic start myApp blank</a:t>
            </a:r>
            <a:endParaRPr sz="210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 defTabSz="457200">
              <a:defRPr sz="1800">
                <a:solidFill>
                  <a:srgbClr val="000000"/>
                </a:solidFill>
                <a:effectLst/>
              </a:defRPr>
            </a:pPr>
            <a:r>
              <a:rPr sz="210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$ ionic start myApp tabs</a:t>
            </a:r>
            <a:endParaRPr sz="210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 defTabSz="457200">
              <a:defRPr sz="1800">
                <a:solidFill>
                  <a:srgbClr val="000000"/>
                </a:solidFill>
                <a:effectLst/>
              </a:defRPr>
            </a:pPr>
            <a:r>
              <a:rPr sz="210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$ ionic start myApp sidemenu</a:t>
            </a:r>
          </a:p>
        </p:txBody>
      </p:sp>
      <p:sp>
        <p:nvSpPr>
          <p:cNvPr id="170" name="Shape 170"/>
          <p:cNvSpPr/>
          <p:nvPr/>
        </p:nvSpPr>
        <p:spPr>
          <a:xfrm>
            <a:off x="2004466" y="7728230"/>
            <a:ext cx="8995868" cy="64714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36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http://ionicframework.com/docs/cli/start.html</a:t>
            </a:r>
          </a:p>
        </p:txBody>
      </p:sp>
    </p:spTree>
  </p:cSld>
  <p:clrMapOvr>
    <a:masterClrMapping/>
  </p:clrMapOvr>
  <p:transition spd="slow" advClick="1">
    <p:dissolv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lab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91793" y="1096292"/>
            <a:ext cx="7582885" cy="6369624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173" name="ionic lab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3188" y="2976809"/>
            <a:ext cx="5223075" cy="223846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74" name="Shape 174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Ionic Lab</a:t>
            </a:r>
          </a:p>
        </p:txBody>
      </p:sp>
      <p:sp>
        <p:nvSpPr>
          <p:cNvPr id="175" name="Shape 175"/>
          <p:cNvSpPr/>
          <p:nvPr>
            <p:ph type="body" idx="1"/>
          </p:nvPr>
        </p:nvSpPr>
        <p:spPr>
          <a:xfrm>
            <a:off x="914400" y="7866062"/>
            <a:ext cx="11154222" cy="1873251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>
            <a:lvl1pPr marL="444500" indent="-444500">
              <a:spcBef>
                <a:spcPts val="0"/>
              </a:spcBef>
              <a:buBlip>
                <a:blip r:embed="rId4"/>
              </a:buBlip>
              <a:defRPr sz="26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View your changes instantly with both Android and iOS views.</a:t>
            </a:r>
          </a:p>
        </p:txBody>
      </p:sp>
      <p:pic>
        <p:nvPicPr>
          <p:cNvPr id="176" name="cheetah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5412" y="8464500"/>
            <a:ext cx="1366871" cy="123477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sp>
        <p:nvSpPr>
          <p:cNvPr id="177" name="Shape 177"/>
          <p:cNvSpPr/>
          <p:nvPr/>
        </p:nvSpPr>
        <p:spPr>
          <a:xfrm>
            <a:off x="9662515" y="9312047"/>
            <a:ext cx="277297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6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©2015 Cheetah Software LLC</a:t>
            </a:r>
          </a:p>
        </p:txBody>
      </p:sp>
      <p:sp>
        <p:nvSpPr>
          <p:cNvPr id="178" name="Shape 178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  <p:sp>
        <p:nvSpPr>
          <p:cNvPr id="179" name="Shape 179"/>
          <p:cNvSpPr/>
          <p:nvPr/>
        </p:nvSpPr>
        <p:spPr>
          <a:xfrm>
            <a:off x="1566862" y="7345926"/>
            <a:ext cx="9871075" cy="373523"/>
          </a:xfrm>
          <a:prstGeom prst="rect">
            <a:avLst/>
          </a:prstGeom>
          <a:solidFill/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 defTabSz="457200">
              <a:defRPr sz="210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100">
                <a:solidFill>
                  <a:srgbClr val="F8F8F8"/>
                </a:solidFill>
              </a:rPr>
              <a:t>$ ionic serve --lab</a:t>
            </a:r>
          </a:p>
        </p:txBody>
      </p:sp>
    </p:spTree>
  </p:cSld>
  <p:clrMapOvr>
    <a:masterClrMapping/>
  </p:clrMapOvr>
  <p:transition spd="slow" advClick="1">
    <p:dissolv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842" y="2761317"/>
            <a:ext cx="10737116" cy="3327477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82" name="Shape 182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Ionic LiveReload</a:t>
            </a:r>
          </a:p>
        </p:txBody>
      </p:sp>
      <p:sp>
        <p:nvSpPr>
          <p:cNvPr id="183" name="Shape 183"/>
          <p:cNvSpPr/>
          <p:nvPr>
            <p:ph type="body" idx="1"/>
          </p:nvPr>
        </p:nvSpPr>
        <p:spPr>
          <a:xfrm>
            <a:off x="914400" y="7231062"/>
            <a:ext cx="11154222" cy="1873251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lvl="0" marL="444500" indent="-444500">
              <a:spcBef>
                <a:spcPts val="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Run or Emulates on your device(s) with live updating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>
              <a:spcBef>
                <a:spcPts val="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Great for testing</a:t>
            </a:r>
          </a:p>
        </p:txBody>
      </p:sp>
      <p:pic>
        <p:nvPicPr>
          <p:cNvPr id="184" name="cheetah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412" y="8464500"/>
            <a:ext cx="1366871" cy="123477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sp>
        <p:nvSpPr>
          <p:cNvPr id="185" name="Shape 185"/>
          <p:cNvSpPr/>
          <p:nvPr/>
        </p:nvSpPr>
        <p:spPr>
          <a:xfrm>
            <a:off x="9662515" y="9312047"/>
            <a:ext cx="277297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6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©2015 Cheetah Software LLC</a:t>
            </a:r>
          </a:p>
        </p:txBody>
      </p:sp>
      <p:sp>
        <p:nvSpPr>
          <p:cNvPr id="186" name="Shape 186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  <p:sp>
        <p:nvSpPr>
          <p:cNvPr id="187" name="Shape 187"/>
          <p:cNvSpPr/>
          <p:nvPr/>
        </p:nvSpPr>
        <p:spPr>
          <a:xfrm>
            <a:off x="1566862" y="5917176"/>
            <a:ext cx="9871075" cy="691023"/>
          </a:xfrm>
          <a:prstGeom prst="rect">
            <a:avLst/>
          </a:prstGeom>
          <a:solidFill/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 defTabSz="457200">
              <a:defRPr sz="1800">
                <a:solidFill>
                  <a:srgbClr val="000000"/>
                </a:solidFill>
                <a:effectLst/>
              </a:defRPr>
            </a:pPr>
            <a:r>
              <a:rPr sz="210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$ ionic emulate ios --livereload --consolelogs --serverlogs</a:t>
            </a:r>
            <a:endParaRPr sz="210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 defTabSz="457200">
              <a:defRPr sz="1800">
                <a:solidFill>
                  <a:srgbClr val="000000"/>
                </a:solidFill>
                <a:effectLst/>
              </a:defRPr>
            </a:pPr>
            <a:r>
              <a:rPr sz="210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$ ionic run android -l -c -s</a:t>
            </a:r>
          </a:p>
        </p:txBody>
      </p:sp>
      <p:pic>
        <p:nvPicPr>
          <p:cNvPr id="188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001000" y="863600"/>
            <a:ext cx="2032000" cy="12192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spd="slow" advClick="1"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_Sponsors---1080p---Background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59072" y="-51529"/>
            <a:ext cx="17522944" cy="9856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Presenter-Sponsor-Slid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1219199"/>
            <a:ext cx="13004801" cy="73152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17683"/>
              </a:srgbClr>
            </a:outerShdw>
          </a:effectLst>
        </p:spPr>
      </p:pic>
      <p:pic>
        <p:nvPicPr>
          <p:cNvPr id="45" name="bear-variations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225718" y="176"/>
            <a:ext cx="2811116" cy="204178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fast" advClick="1">
    <p:dissolv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06838" y="2364888"/>
            <a:ext cx="5217325" cy="5902812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91" name="Shape 191"/>
          <p:cNvSpPr/>
          <p:nvPr>
            <p:ph type="title"/>
          </p:nvPr>
        </p:nvSpPr>
        <p:spPr>
          <a:xfrm>
            <a:off x="787400" y="266700"/>
            <a:ext cx="11430000" cy="24384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Ionic ViewApp</a:t>
            </a:r>
          </a:p>
        </p:txBody>
      </p:sp>
      <p:sp>
        <p:nvSpPr>
          <p:cNvPr id="192" name="Shape 192"/>
          <p:cNvSpPr/>
          <p:nvPr>
            <p:ph type="body" idx="1"/>
          </p:nvPr>
        </p:nvSpPr>
        <p:spPr>
          <a:xfrm>
            <a:off x="925289" y="2468562"/>
            <a:ext cx="5796559" cy="582568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lvl="0" marL="444500" indent="-444500">
              <a:spcBef>
                <a:spcPts val="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Push app to user devices without waiting for the stores.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>
              <a:spcBef>
                <a:spcPts val="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Allows testers to reset app data and exit the app whenever they need.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>
              <a:spcBef>
                <a:spcPts val="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Only basic level of plugin support.</a:t>
            </a:r>
          </a:p>
        </p:txBody>
      </p:sp>
      <p:pic>
        <p:nvPicPr>
          <p:cNvPr id="193" name="cheetah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412" y="8464500"/>
            <a:ext cx="1366871" cy="123477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sp>
        <p:nvSpPr>
          <p:cNvPr id="194" name="Shape 194"/>
          <p:cNvSpPr/>
          <p:nvPr/>
        </p:nvSpPr>
        <p:spPr>
          <a:xfrm>
            <a:off x="9662515" y="9312047"/>
            <a:ext cx="277297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6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©2015 Cheetah Software LLC</a:t>
            </a:r>
          </a:p>
        </p:txBody>
      </p:sp>
      <p:sp>
        <p:nvSpPr>
          <p:cNvPr id="195" name="Shape 195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  <p:sp>
        <p:nvSpPr>
          <p:cNvPr id="196" name="Shape 196"/>
          <p:cNvSpPr/>
          <p:nvPr/>
        </p:nvSpPr>
        <p:spPr>
          <a:xfrm>
            <a:off x="1150952" y="5761458"/>
            <a:ext cx="4955640" cy="373522"/>
          </a:xfrm>
          <a:prstGeom prst="rect">
            <a:avLst/>
          </a:prstGeom>
          <a:solidFill/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 defTabSz="457200">
              <a:defRPr sz="210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100">
                <a:solidFill>
                  <a:srgbClr val="F8F8F8"/>
                </a:solidFill>
              </a:rPr>
              <a:t>$ ionic upload</a:t>
            </a:r>
          </a:p>
        </p:txBody>
      </p:sp>
    </p:spTree>
  </p:cSld>
  <p:clrMapOvr>
    <a:masterClrMapping/>
  </p:clrMapOvr>
  <p:transition spd="slow" advClick="1">
    <p:dissolv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8892" y="2241550"/>
            <a:ext cx="6445237" cy="4028273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99" name="Shape 199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Ionic Resources</a:t>
            </a:r>
          </a:p>
        </p:txBody>
      </p:sp>
      <p:sp>
        <p:nvSpPr>
          <p:cNvPr id="200" name="Shape 200"/>
          <p:cNvSpPr/>
          <p:nvPr>
            <p:ph type="body" idx="1"/>
          </p:nvPr>
        </p:nvSpPr>
        <p:spPr>
          <a:xfrm>
            <a:off x="914400" y="7485062"/>
            <a:ext cx="11154222" cy="1873251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lvl="0" marL="444500" indent="-444500">
              <a:spcBef>
                <a:spcPts val="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Create all of your icons and splash screens from single source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spcBef>
                <a:spcPts val="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Splash Screen: 2208px x 2208px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spcBef>
                <a:spcPts val="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Icon: 192px x 192px</a:t>
            </a:r>
          </a:p>
        </p:txBody>
      </p:sp>
      <p:pic>
        <p:nvPicPr>
          <p:cNvPr id="201" name="cheetah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412" y="8464500"/>
            <a:ext cx="1366871" cy="123477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sp>
        <p:nvSpPr>
          <p:cNvPr id="202" name="Shape 202"/>
          <p:cNvSpPr/>
          <p:nvPr/>
        </p:nvSpPr>
        <p:spPr>
          <a:xfrm>
            <a:off x="9662515" y="9312047"/>
            <a:ext cx="277297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6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©2015 Cheetah Software LLC</a:t>
            </a:r>
          </a:p>
        </p:txBody>
      </p:sp>
      <p:sp>
        <p:nvSpPr>
          <p:cNvPr id="203" name="Shape 203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  <p:sp>
        <p:nvSpPr>
          <p:cNvPr id="204" name="Shape 204"/>
          <p:cNvSpPr/>
          <p:nvPr/>
        </p:nvSpPr>
        <p:spPr>
          <a:xfrm>
            <a:off x="1566862" y="6012426"/>
            <a:ext cx="9871075" cy="1008523"/>
          </a:xfrm>
          <a:prstGeom prst="rect">
            <a:avLst/>
          </a:prstGeom>
          <a:solidFill/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 defTabSz="457200">
              <a:defRPr sz="1800">
                <a:solidFill>
                  <a:srgbClr val="000000"/>
                </a:solidFill>
                <a:effectLst/>
              </a:defRPr>
            </a:pPr>
            <a:r>
              <a:rPr sz="210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$ ionic resources</a:t>
            </a:r>
            <a:endParaRPr sz="210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 defTabSz="457200">
              <a:defRPr sz="1800">
                <a:solidFill>
                  <a:srgbClr val="000000"/>
                </a:solidFill>
                <a:effectLst/>
              </a:defRPr>
            </a:pPr>
            <a:r>
              <a:rPr sz="210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$ ionic resources --icon</a:t>
            </a:r>
            <a:endParaRPr sz="2100">
              <a:solidFill>
                <a:srgbClr val="F8F8F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l" defTabSz="457200">
              <a:defRPr sz="1800">
                <a:solidFill>
                  <a:srgbClr val="000000"/>
                </a:solidFill>
                <a:effectLst/>
              </a:defRPr>
            </a:pPr>
            <a:r>
              <a:rPr sz="2100">
                <a:solidFill>
                  <a:srgbClr val="F8F8F8"/>
                </a:solidFill>
                <a:latin typeface="Consolas"/>
                <a:ea typeface="Consolas"/>
                <a:cs typeface="Consolas"/>
                <a:sym typeface="Consolas"/>
              </a:rPr>
              <a:t>$ ionic resources --splash</a:t>
            </a:r>
          </a:p>
        </p:txBody>
      </p:sp>
    </p:spTree>
  </p:cSld>
  <p:clrMapOvr>
    <a:masterClrMapping/>
  </p:clrMapOvr>
  <p:transition spd="slow" advClick="1">
    <p:dissolv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Ionicon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99338" y="883279"/>
            <a:ext cx="6064071" cy="7987042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207" name="Shape 207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Ionicons</a:t>
            </a:r>
          </a:p>
        </p:txBody>
      </p:sp>
      <p:sp>
        <p:nvSpPr>
          <p:cNvPr id="208" name="Shape 208"/>
          <p:cNvSpPr/>
          <p:nvPr>
            <p:ph type="body" idx="1"/>
          </p:nvPr>
        </p:nvSpPr>
        <p:spPr>
          <a:xfrm>
            <a:off x="527248" y="2913062"/>
            <a:ext cx="4957565" cy="1873251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>
            <a:lvl1pPr marL="444500" indent="-444500">
              <a:spcBef>
                <a:spcPts val="0"/>
              </a:spcBef>
              <a:buBlip>
                <a:blip r:embed="rId3"/>
              </a:buBlip>
              <a:defRPr sz="26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700+ Font Icons for mobile that are all 100% Free and Open Source. MIT Licensed.</a:t>
            </a:r>
          </a:p>
        </p:txBody>
      </p:sp>
      <p:pic>
        <p:nvPicPr>
          <p:cNvPr id="209" name="cheetah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412" y="8464500"/>
            <a:ext cx="1366871" cy="123477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sp>
        <p:nvSpPr>
          <p:cNvPr id="210" name="Shape 210"/>
          <p:cNvSpPr/>
          <p:nvPr/>
        </p:nvSpPr>
        <p:spPr>
          <a:xfrm>
            <a:off x="9662515" y="9312047"/>
            <a:ext cx="277297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6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©2015 Cheetah Software LLC</a:t>
            </a:r>
          </a:p>
        </p:txBody>
      </p:sp>
      <p:sp>
        <p:nvSpPr>
          <p:cNvPr id="211" name="Shape 211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slow" advClick="1">
    <p:dissolv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1270000" y="6807200"/>
            <a:ext cx="10464800" cy="6477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3600"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rPr>
              <a:t>Ionic Components</a:t>
            </a:r>
          </a:p>
        </p:txBody>
      </p:sp>
      <p:pic>
        <p:nvPicPr>
          <p:cNvPr id="214" name="cheetah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412" y="8464500"/>
            <a:ext cx="1366871" cy="123477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sp>
        <p:nvSpPr>
          <p:cNvPr id="215" name="Shape 215"/>
          <p:cNvSpPr/>
          <p:nvPr/>
        </p:nvSpPr>
        <p:spPr>
          <a:xfrm>
            <a:off x="9662515" y="9312047"/>
            <a:ext cx="277297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6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©2015 Cheetah Software LLC</a:t>
            </a:r>
          </a:p>
        </p:txBody>
      </p:sp>
      <p:sp>
        <p:nvSpPr>
          <p:cNvPr id="216" name="Shape 216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  <p:pic>
        <p:nvPicPr>
          <p:cNvPr id="217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82850" y="2317799"/>
            <a:ext cx="7844465" cy="347980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218" name="Shape 218"/>
          <p:cNvSpPr/>
          <p:nvPr/>
        </p:nvSpPr>
        <p:spPr>
          <a:xfrm>
            <a:off x="1270000" y="7340600"/>
            <a:ext cx="10464800" cy="46136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i="1" sz="2400">
                <a:solidFill>
                  <a:srgbClr val="4DC3F0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2400">
                <a:solidFill>
                  <a:srgbClr val="4DC3F0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</a:rPr>
              <a:t>(Let’s Build An App)</a:t>
            </a:r>
          </a:p>
        </p:txBody>
      </p:sp>
    </p:spTree>
  </p:cSld>
  <p:clrMapOvr>
    <a:masterClrMapping/>
  </p:clrMapOvr>
  <p:transition spd="slow" advClick="1">
    <p:dissolv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type="title"/>
          </p:nvPr>
        </p:nvSpPr>
        <p:spPr>
          <a:xfrm>
            <a:off x="787400" y="266700"/>
            <a:ext cx="11430000" cy="24384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More Ionic</a:t>
            </a:r>
          </a:p>
        </p:txBody>
      </p:sp>
      <p:sp>
        <p:nvSpPr>
          <p:cNvPr id="221" name="Shape 221"/>
          <p:cNvSpPr/>
          <p:nvPr>
            <p:ph type="body" idx="1"/>
          </p:nvPr>
        </p:nvSpPr>
        <p:spPr>
          <a:xfrm>
            <a:off x="925289" y="2178992"/>
            <a:ext cx="11430001" cy="6168728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lvl="0" marL="444500" indent="-444500">
              <a:spcBef>
                <a:spcPts val="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Getting Started Guide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 marL="0" indent="457200" defTabSz="457200">
              <a:lnSpc>
                <a:spcPts val="4000"/>
              </a:lnSpc>
              <a:spcBef>
                <a:spcPts val="500"/>
              </a:spcBef>
              <a:buSzTx/>
              <a:buNone/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042EEE"/>
                  </a:solidFill>
                </a:u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  <a:hlinkClick r:id="rId3" invalidUrl="" action="" tgtFrame="" tooltip="" history="1" highlightClick="0" endSnd="0"/>
              </a:rPr>
              <a:t>ionicframework.com/getting-started</a:t>
            </a:r>
            <a:endParaRPr sz="2000">
              <a:solidFill>
                <a:srgbClr val="FFFFFF"/>
              </a:solidFill>
              <a:uFill>
                <a:solidFill>
                  <a:srgbClr val="042EEE"/>
                </a:solidFill>
              </a:uFill>
              <a:latin typeface="San Francisco Display Regular"/>
              <a:ea typeface="San Francisco Display Regular"/>
              <a:cs typeface="San Francisco Display Regular"/>
              <a:sym typeface="San Francisco Display Regular"/>
            </a:endParaRPr>
          </a:p>
          <a:p>
            <a:pPr lvl="0" marL="444500" indent="-444500">
              <a:spcBef>
                <a:spcPts val="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Documentation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 marL="0" indent="457200" defTabSz="457200">
              <a:lnSpc>
                <a:spcPts val="4000"/>
              </a:lnSpc>
              <a:spcBef>
                <a:spcPts val="500"/>
              </a:spcBef>
              <a:buSzTx/>
              <a:buNone/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042EEE"/>
                  </a:solidFill>
                </a:u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  <a:hlinkClick r:id="rId4" invalidUrl="" action="" tgtFrame="" tooltip="" history="1" highlightClick="0" endSnd="0"/>
              </a:rPr>
              <a:t>ionicframework.com/docs</a:t>
            </a:r>
            <a:endParaRPr sz="2000">
              <a:solidFill>
                <a:srgbClr val="FFFFFF"/>
              </a:solidFill>
              <a:uFill>
                <a:solidFill>
                  <a:srgbClr val="042EEE"/>
                </a:solidFill>
              </a:uFill>
              <a:latin typeface="San Francisco Display Regular"/>
              <a:ea typeface="San Francisco Display Regular"/>
              <a:cs typeface="San Francisco Display Regular"/>
              <a:sym typeface="San Francisco Display Regular"/>
            </a:endParaRPr>
          </a:p>
          <a:p>
            <a:pPr lvl="0" marL="444500" indent="-444500">
              <a:spcBef>
                <a:spcPts val="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Ionic Community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 marL="0" indent="457200" defTabSz="457200">
              <a:lnSpc>
                <a:spcPts val="4000"/>
              </a:lnSpc>
              <a:spcBef>
                <a:spcPts val="500"/>
              </a:spcBef>
              <a:buSzTx/>
              <a:buNone/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042EEE"/>
                  </a:solidFill>
                </a:uFill>
                <a:latin typeface="San Francisco Display Bold"/>
                <a:ea typeface="San Francisco Display Bold"/>
                <a:cs typeface="San Francisco Display Bold"/>
                <a:sym typeface="San Francisco Display Bold"/>
              </a:rPr>
              <a:t>FORUMS:</a:t>
            </a:r>
            <a:r>
              <a:rPr sz="2000">
                <a:solidFill>
                  <a:srgbClr val="FFFFFF"/>
                </a:solidFill>
                <a:uFill>
                  <a:solidFill>
                    <a:srgbClr val="042EEE"/>
                  </a:solidFill>
                </a:u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rPr>
              <a:t> </a:t>
            </a:r>
            <a:r>
              <a:rPr sz="2000">
                <a:solidFill>
                  <a:srgbClr val="FFFFFF"/>
                </a:solidFill>
                <a:uFill>
                  <a:solidFill>
                    <a:srgbClr val="042EEE"/>
                  </a:solidFill>
                </a:u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  <a:hlinkClick r:id="rId5" invalidUrl="" action="" tgtFrame="" tooltip="" history="1" highlightClick="0" endSnd="0"/>
              </a:rPr>
              <a:t>forum.ionicframework.com</a:t>
            </a:r>
            <a:endParaRPr sz="2000">
              <a:solidFill>
                <a:srgbClr val="FFFFFF"/>
              </a:solidFill>
              <a:uFill>
                <a:solidFill>
                  <a:srgbClr val="042EEE"/>
                </a:solidFill>
              </a:uFill>
              <a:latin typeface="San Francisco Display Regular"/>
              <a:ea typeface="San Francisco Display Regular"/>
              <a:cs typeface="San Francisco Display Regular"/>
              <a:sym typeface="San Francisco Display Regular"/>
            </a:endParaRPr>
          </a:p>
          <a:p>
            <a:pPr lvl="2" marL="0" indent="457200" defTabSz="457200">
              <a:lnSpc>
                <a:spcPts val="4000"/>
              </a:lnSpc>
              <a:spcBef>
                <a:spcPts val="500"/>
              </a:spcBef>
              <a:buSzTx/>
              <a:buNone/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042EEE"/>
                  </a:solidFill>
                </a:uFill>
                <a:latin typeface="San Francisco Display Bold"/>
                <a:ea typeface="San Francisco Display Bold"/>
                <a:cs typeface="San Francisco Display Bold"/>
                <a:sym typeface="San Francisco Display Bold"/>
              </a:rPr>
              <a:t>SLACK:</a:t>
            </a:r>
            <a:r>
              <a:rPr sz="2000">
                <a:solidFill>
                  <a:srgbClr val="FFFFFF"/>
                </a:solidFill>
                <a:uFill>
                  <a:solidFill>
                    <a:srgbClr val="042EEE"/>
                  </a:solidFill>
                </a:u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rPr>
              <a:t> </a:t>
            </a:r>
            <a:r>
              <a:rPr sz="2000">
                <a:solidFill>
                  <a:srgbClr val="FFFFFF"/>
                </a:solidFill>
                <a:uFill>
                  <a:solidFill>
                    <a:srgbClr val="042EEE"/>
                  </a:solidFill>
                </a:u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  <a:hlinkClick r:id="rId6" invalidUrl="" action="" tgtFrame="" tooltip="" history="1" highlightClick="0" endSnd="0"/>
              </a:rPr>
              <a:t>ionic-worldwide.slack.com</a:t>
            </a:r>
            <a:endParaRPr sz="2000">
              <a:solidFill>
                <a:srgbClr val="FFFFFF"/>
              </a:solidFill>
              <a:uFill>
                <a:solidFill>
                  <a:srgbClr val="042EEE"/>
                </a:solidFill>
              </a:uFill>
              <a:latin typeface="San Francisco Display Regular"/>
              <a:ea typeface="San Francisco Display Regular"/>
              <a:cs typeface="San Francisco Display Regular"/>
              <a:sym typeface="San Francisco Display Regular"/>
            </a:endParaRPr>
          </a:p>
          <a:p>
            <a:pPr lvl="0" marL="444500" indent="-444500">
              <a:spcBef>
                <a:spcPts val="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Meet Ups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 marL="0" indent="457200" defTabSz="457200">
              <a:lnSpc>
                <a:spcPts val="4000"/>
              </a:lnSpc>
              <a:spcBef>
                <a:spcPts val="500"/>
              </a:spcBef>
              <a:buSzTx/>
              <a:buNone/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042EEE"/>
                  </a:solidFill>
                </a:uFill>
                <a:latin typeface="San Francisco Display Bold"/>
                <a:ea typeface="San Francisco Display Bold"/>
                <a:cs typeface="San Francisco Display Bold"/>
                <a:sym typeface="San Francisco Display Bold"/>
              </a:rPr>
              <a:t>MADISON:</a:t>
            </a:r>
            <a:r>
              <a:rPr sz="2000">
                <a:solidFill>
                  <a:srgbClr val="FFFFFF"/>
                </a:solidFill>
                <a:uFill>
                  <a:solidFill>
                    <a:srgbClr val="042EEE"/>
                  </a:solidFill>
                </a:u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</a:rPr>
              <a:t> </a:t>
            </a:r>
            <a:r>
              <a:rPr sz="2000">
                <a:solidFill>
                  <a:srgbClr val="FFFFFF"/>
                </a:solidFill>
                <a:uFill>
                  <a:solidFill>
                    <a:srgbClr val="042EEE"/>
                  </a:solidFill>
                </a:u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  <a:hlinkClick r:id="rId7" invalidUrl="" action="" tgtFrame="" tooltip="" history="1" highlightClick="0" endSnd="0"/>
              </a:rPr>
              <a:t>meetup.com/Ionic-Madison/</a:t>
            </a:r>
            <a:endParaRPr sz="2000">
              <a:solidFill>
                <a:srgbClr val="FFFFFF"/>
              </a:solidFill>
              <a:uFill>
                <a:solidFill>
                  <a:srgbClr val="042EEE"/>
                </a:solidFill>
              </a:uFill>
              <a:latin typeface="San Francisco Display Regular"/>
              <a:ea typeface="San Francisco Display Regular"/>
              <a:cs typeface="San Francisco Display Regular"/>
              <a:sym typeface="San Francisco Display Regular"/>
            </a:endParaRPr>
          </a:p>
          <a:p>
            <a:pPr lvl="0" marL="444500" indent="-444500">
              <a:spcBef>
                <a:spcPts val="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Contribute on GitHub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 marL="0" indent="457200" defTabSz="457200">
              <a:lnSpc>
                <a:spcPts val="4000"/>
              </a:lnSpc>
              <a:spcBef>
                <a:spcPts val="500"/>
              </a:spcBef>
              <a:buSzTx/>
              <a:buNone/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042EEE"/>
                  </a:solidFill>
                </a:u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  <a:hlinkClick r:id="rId8" invalidUrl="" action="" tgtFrame="" tooltip="" history="1" highlightClick="0" endSnd="0"/>
              </a:rPr>
              <a:t>github.com/driftyco/ionic</a:t>
            </a:r>
            <a:endParaRPr sz="2000">
              <a:solidFill>
                <a:srgbClr val="FFFFFF"/>
              </a:solidFill>
              <a:uFill>
                <a:solidFill>
                  <a:srgbClr val="042EEE"/>
                </a:solidFill>
              </a:uFill>
              <a:latin typeface="San Francisco Display Regular"/>
              <a:ea typeface="San Francisco Display Regular"/>
              <a:cs typeface="San Francisco Display Regular"/>
              <a:sym typeface="San Francisco Display Regular"/>
            </a:endParaRPr>
          </a:p>
          <a:p>
            <a:pPr lvl="0" marL="444500" indent="-444500">
              <a:spcBef>
                <a:spcPts val="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Smarter, Better Ionic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 marL="0" indent="457200" defTabSz="457200">
              <a:lnSpc>
                <a:spcPts val="4000"/>
              </a:lnSpc>
              <a:spcBef>
                <a:spcPts val="500"/>
              </a:spcBef>
              <a:buSzTx/>
              <a:buNone/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042EEE"/>
                  </a:solidFill>
                </a:u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  <a:hlinkClick r:id="rId8" invalidUrl="" action="" tgtFrame="" tooltip="" history="1" highlightClick="0" endSnd="0"/>
              </a:rPr>
              <a:t>http://mhartington.io/effective-ionic/</a:t>
            </a:r>
            <a:endParaRPr sz="2000">
              <a:solidFill>
                <a:srgbClr val="FFFFFF"/>
              </a:solidFill>
              <a:uFill>
                <a:solidFill>
                  <a:srgbClr val="042EEE"/>
                </a:solidFill>
              </a:uFill>
              <a:latin typeface="San Francisco Display Regular"/>
              <a:ea typeface="San Francisco Display Regular"/>
              <a:cs typeface="San Francisco Display Regular"/>
              <a:sym typeface="San Francisco Display Regular"/>
            </a:endParaRPr>
          </a:p>
          <a:p>
            <a:pPr lvl="0" marL="444500" indent="-444500">
              <a:spcBef>
                <a:spcPts val="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Ionic Tutorials/Blog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 marL="0" indent="457200" defTabSz="457200">
              <a:lnSpc>
                <a:spcPts val="4000"/>
              </a:lnSpc>
              <a:spcBef>
                <a:spcPts val="500"/>
              </a:spcBef>
              <a:buSzTx/>
              <a:buNone/>
              <a:defRPr sz="1800">
                <a:solidFill>
                  <a:srgbClr val="000000"/>
                </a:solidFill>
                <a:effectLst/>
              </a:defRPr>
            </a:pPr>
            <a:r>
              <a:rPr sz="2000">
                <a:solidFill>
                  <a:srgbClr val="FFFFFF"/>
                </a:solidFill>
                <a:uFill>
                  <a:solidFill>
                    <a:srgbClr val="042EEE"/>
                  </a:solidFill>
                </a:uFill>
                <a:latin typeface="San Francisco Display Regular"/>
                <a:ea typeface="San Francisco Display Regular"/>
                <a:cs typeface="San Francisco Display Regular"/>
                <a:sym typeface="San Francisco Display Regular"/>
                <a:hlinkClick r:id="rId9" invalidUrl="" action="" tgtFrame="" tooltip="" history="1" highlightClick="0" endSnd="0"/>
              </a:rPr>
              <a:t>http://www.gajotres.net/</a:t>
            </a:r>
          </a:p>
        </p:txBody>
      </p:sp>
      <p:pic>
        <p:nvPicPr>
          <p:cNvPr id="222" name="cheetah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25412" y="8464500"/>
            <a:ext cx="1366871" cy="123477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sp>
        <p:nvSpPr>
          <p:cNvPr id="223" name="Shape 223"/>
          <p:cNvSpPr/>
          <p:nvPr/>
        </p:nvSpPr>
        <p:spPr>
          <a:xfrm>
            <a:off x="9662515" y="9312047"/>
            <a:ext cx="277297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6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©2015 Cheetah Software LLC</a:t>
            </a:r>
          </a:p>
        </p:txBody>
      </p:sp>
      <p:sp>
        <p:nvSpPr>
          <p:cNvPr id="224" name="Shape 224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  <p:pic>
        <p:nvPicPr>
          <p:cNvPr id="225" name="pasted-image.tif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804926" y="1355497"/>
            <a:ext cx="5520424" cy="6423253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spd="slow" advClick="1">
    <p:dissolv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91892" y="2185114"/>
            <a:ext cx="6421015" cy="481576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228" name="Shape 228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Thank You!!! Questions???</a:t>
            </a:r>
          </a:p>
        </p:txBody>
      </p:sp>
      <p:sp>
        <p:nvSpPr>
          <p:cNvPr id="229" name="Shape 229"/>
          <p:cNvSpPr/>
          <p:nvPr>
            <p:ph type="body" idx="1"/>
          </p:nvPr>
        </p:nvSpPr>
        <p:spPr>
          <a:xfrm>
            <a:off x="787400" y="7044134"/>
            <a:ext cx="11430001" cy="1234679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lvl="0" marL="444500" indent="-444500">
              <a:spcBef>
                <a:spcPts val="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You can access this presentation and app code here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2" marL="0" indent="457200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  <a:effectLst/>
              </a:defRPr>
            </a:pPr>
            <a:r>
              <a:rPr sz="2600" u="sng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  <a:hlinkClick r:id="rId4" invalidUrl="" action="" tgtFrame="" tooltip="" history="1" highlightClick="0" endSnd="0"/>
              </a:rPr>
              <a:t>https://github.com/cheetahsoft/TC2015-Ionic-Presentation</a:t>
            </a:r>
          </a:p>
        </p:txBody>
      </p:sp>
      <p:pic>
        <p:nvPicPr>
          <p:cNvPr id="230" name="cheetah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5412" y="8464500"/>
            <a:ext cx="1366871" cy="123477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sp>
        <p:nvSpPr>
          <p:cNvPr id="231" name="Shape 231"/>
          <p:cNvSpPr/>
          <p:nvPr/>
        </p:nvSpPr>
        <p:spPr>
          <a:xfrm>
            <a:off x="9662515" y="9312047"/>
            <a:ext cx="277297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6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©2015 Cheetah Software LLC</a:t>
            </a:r>
          </a:p>
        </p:txBody>
      </p:sp>
      <p:sp>
        <p:nvSpPr>
          <p:cNvPr id="232" name="Shape 232"/>
          <p:cNvSpPr/>
          <p:nvPr>
            <p:ph type="sldNum" sz="quarter" idx="4294967295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slow" advClick="1"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86600" y="2667000"/>
            <a:ext cx="5270500" cy="60452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Who Is This Guy???</a:t>
            </a:r>
          </a:p>
        </p:txBody>
      </p:sp>
      <p:sp>
        <p:nvSpPr>
          <p:cNvPr id="49" name="Shape 49"/>
          <p:cNvSpPr/>
          <p:nvPr>
            <p:ph type="body" idx="1"/>
          </p:nvPr>
        </p:nvSpPr>
        <p:spPr>
          <a:xfrm>
            <a:off x="787400" y="2768600"/>
            <a:ext cx="6078637" cy="57150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lvl="0" marL="444500" indent="-444500">
              <a:spcBef>
                <a:spcPts val="80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7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Matthew Ridley</a:t>
            </a:r>
            <a:endParaRPr sz="27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>
              <a:spcBef>
                <a:spcPts val="80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7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@matt_ridley</a:t>
            </a:r>
            <a:endParaRPr sz="27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>
              <a:spcBef>
                <a:spcPts val="80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7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Co-Owner of Cheetah Software LLC </a:t>
            </a:r>
            <a:r>
              <a:rPr sz="27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http://cheetah-software.com</a:t>
            </a:r>
            <a:endParaRPr sz="2700">
              <a:solidFill>
                <a:srgbClr val="FFFFFF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>
              <a:spcBef>
                <a:spcPts val="80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7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 Experience Writing Apps for Polaris, Foot Locker and Champs Sports and more.</a:t>
            </a:r>
          </a:p>
        </p:txBody>
      </p:sp>
      <p:pic>
        <p:nvPicPr>
          <p:cNvPr id="50" name="cheetah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412" y="8464500"/>
            <a:ext cx="1366871" cy="123477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sp>
        <p:nvSpPr>
          <p:cNvPr id="51" name="Shape 51"/>
          <p:cNvSpPr/>
          <p:nvPr/>
        </p:nvSpPr>
        <p:spPr>
          <a:xfrm>
            <a:off x="9662515" y="9312047"/>
            <a:ext cx="277297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6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©2015 Cheetah Software LLC</a:t>
            </a:r>
          </a:p>
        </p:txBody>
      </p:sp>
      <p:sp>
        <p:nvSpPr>
          <p:cNvPr id="52" name="Shape 52"/>
          <p:cNvSpPr/>
          <p:nvPr>
            <p:ph type="sldNum" sz="quarter" idx="4294967295"/>
          </p:nvPr>
        </p:nvSpPr>
        <p:spPr>
          <a:xfrm>
            <a:off x="12635077" y="9309100"/>
            <a:ext cx="213158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slow" advClick="1"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86600" y="2654300"/>
            <a:ext cx="5270500" cy="60452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55" name="Shape 55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The Goal</a:t>
            </a:r>
          </a:p>
        </p:txBody>
      </p:sp>
      <p:sp>
        <p:nvSpPr>
          <p:cNvPr id="56" name="Shape 56"/>
          <p:cNvSpPr/>
          <p:nvPr>
            <p:ph type="body" idx="1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>
            <a:lvl1pPr marL="0" indent="0">
              <a:spcBef>
                <a:spcPts val="800"/>
              </a:spcBef>
              <a:buSzTx/>
              <a:buNone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Explain why Ionic is my SDK of choice for building mobile applications.</a:t>
            </a:r>
          </a:p>
        </p:txBody>
      </p:sp>
      <p:pic>
        <p:nvPicPr>
          <p:cNvPr id="57" name="cheetah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412" y="8464500"/>
            <a:ext cx="1366871" cy="123477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sp>
        <p:nvSpPr>
          <p:cNvPr id="58" name="Shape 58"/>
          <p:cNvSpPr/>
          <p:nvPr/>
        </p:nvSpPr>
        <p:spPr>
          <a:xfrm>
            <a:off x="9662515" y="9312047"/>
            <a:ext cx="277297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6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©2015 Cheetah Software LLC</a:t>
            </a:r>
          </a:p>
        </p:txBody>
      </p:sp>
      <p:sp>
        <p:nvSpPr>
          <p:cNvPr id="59" name="Shape 59"/>
          <p:cNvSpPr/>
          <p:nvPr>
            <p:ph type="sldNum" sz="quarter" idx="4294967295"/>
          </p:nvPr>
        </p:nvSpPr>
        <p:spPr>
          <a:xfrm>
            <a:off x="12635077" y="9309100"/>
            <a:ext cx="213158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slow" advClick="1"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The World Is Going Mobile</a:t>
            </a:r>
          </a:p>
        </p:txBody>
      </p:sp>
      <p:sp>
        <p:nvSpPr>
          <p:cNvPr id="62" name="Shape 62"/>
          <p:cNvSpPr/>
          <p:nvPr>
            <p:ph type="body" idx="1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lvl="0" marL="444500" indent="-444500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1994: IBM releases first smartphone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2007: First iPhone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2008: Android 1.0 Released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2014: Mobile use passes desktop use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>
              <a:lnSpc>
                <a:spcPct val="10000"/>
              </a:lnSpc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July 2015: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lnSpc>
                <a:spcPct val="10000"/>
              </a:lnSpc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1.6 Million Android Apps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lnSpc>
                <a:spcPct val="10000"/>
              </a:lnSpc>
              <a:spcBef>
                <a:spcPts val="2200"/>
              </a:spcBef>
              <a:buBlip>
                <a:blip r:embed="rId2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1.5 Million iOS Apps</a:t>
            </a:r>
          </a:p>
        </p:txBody>
      </p:sp>
      <p:pic>
        <p:nvPicPr>
          <p:cNvPr id="63" name="cheetah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412" y="8464500"/>
            <a:ext cx="1366871" cy="123477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pic>
        <p:nvPicPr>
          <p:cNvPr id="64" name="time-spent-on-mobile-vs-desktop-devices-2015-700x443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90633" y="2600753"/>
            <a:ext cx="4988191" cy="3156813"/>
          </a:xfrm>
          <a:prstGeom prst="rect">
            <a:avLst/>
          </a:prstGeom>
          <a:ln w="25400">
            <a:solidFill/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65" name="Mobile-stats-vs-desktop-users-global-550x405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07768" y="4822590"/>
            <a:ext cx="5104769" cy="375896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66" name="Shape 66"/>
          <p:cNvSpPr/>
          <p:nvPr/>
        </p:nvSpPr>
        <p:spPr>
          <a:xfrm>
            <a:off x="9662515" y="9312047"/>
            <a:ext cx="277297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6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©2015 Cheetah Software LLC</a:t>
            </a:r>
          </a:p>
        </p:txBody>
      </p:sp>
      <p:sp>
        <p:nvSpPr>
          <p:cNvPr id="67" name="Shape 67"/>
          <p:cNvSpPr/>
          <p:nvPr>
            <p:ph type="sldNum" sz="quarter" idx="4294967295"/>
          </p:nvPr>
        </p:nvSpPr>
        <p:spPr>
          <a:xfrm>
            <a:off x="12635077" y="9309100"/>
            <a:ext cx="213158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slow" advClick="1"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mobile_platforms9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76650" y="2400300"/>
            <a:ext cx="5651500" cy="2387600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70" name="Shape 70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Going Native</a:t>
            </a:r>
          </a:p>
        </p:txBody>
      </p:sp>
      <p:sp>
        <p:nvSpPr>
          <p:cNvPr id="71" name="Shape 71"/>
          <p:cNvSpPr/>
          <p:nvPr>
            <p:ph type="body" idx="1"/>
          </p:nvPr>
        </p:nvSpPr>
        <p:spPr>
          <a:xfrm>
            <a:off x="787400" y="6020395"/>
            <a:ext cx="5422900" cy="5257205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lvl="0" marL="444500" indent="-444500">
              <a:spcBef>
                <a:spcPts val="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Can utilize all of the OS and Hardware functionality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>
              <a:spcBef>
                <a:spcPts val="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Usually better performance</a:t>
            </a:r>
          </a:p>
        </p:txBody>
      </p:sp>
      <p:pic>
        <p:nvPicPr>
          <p:cNvPr id="72" name="cheetah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412" y="8464500"/>
            <a:ext cx="1366871" cy="123477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sp>
        <p:nvSpPr>
          <p:cNvPr id="73" name="Shape 73"/>
          <p:cNvSpPr/>
          <p:nvPr/>
        </p:nvSpPr>
        <p:spPr>
          <a:xfrm>
            <a:off x="693432" y="5170286"/>
            <a:ext cx="1457936" cy="73382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PROs</a:t>
            </a:r>
          </a:p>
        </p:txBody>
      </p:sp>
      <p:sp>
        <p:nvSpPr>
          <p:cNvPr id="74" name="Shape 74"/>
          <p:cNvSpPr/>
          <p:nvPr/>
        </p:nvSpPr>
        <p:spPr>
          <a:xfrm>
            <a:off x="6883400" y="6020395"/>
            <a:ext cx="5422900" cy="525720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marL="444500" indent="-444500" algn="l">
              <a:buSzPct val="30000"/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Expensive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 algn="l">
              <a:buSzPct val="30000"/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Requires large or multiple teams to support each platform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 algn="l">
              <a:buSzPct val="30000"/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Virtually no shared code or assets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 algn="l">
              <a:buSzPct val="30000"/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Costs increase per platform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 algn="l">
              <a:buSzPct val="30000"/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OS Version fragmentation can cause headaches (even on iOS!)</a:t>
            </a:r>
          </a:p>
        </p:txBody>
      </p:sp>
      <p:sp>
        <p:nvSpPr>
          <p:cNvPr id="75" name="Shape 75"/>
          <p:cNvSpPr/>
          <p:nvPr/>
        </p:nvSpPr>
        <p:spPr>
          <a:xfrm>
            <a:off x="6759829" y="5170286"/>
            <a:ext cx="1517143" cy="73382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CONs</a:t>
            </a:r>
          </a:p>
        </p:txBody>
      </p:sp>
      <p:sp>
        <p:nvSpPr>
          <p:cNvPr id="76" name="Shape 76"/>
          <p:cNvSpPr/>
          <p:nvPr/>
        </p:nvSpPr>
        <p:spPr>
          <a:xfrm>
            <a:off x="9662515" y="9312047"/>
            <a:ext cx="277297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6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©2015 Cheetah Software LLC</a:t>
            </a:r>
          </a:p>
        </p:txBody>
      </p:sp>
      <p:sp>
        <p:nvSpPr>
          <p:cNvPr id="77" name="Shape 77"/>
          <p:cNvSpPr/>
          <p:nvPr>
            <p:ph type="sldNum" sz="quarter" idx="4294967295"/>
          </p:nvPr>
        </p:nvSpPr>
        <p:spPr>
          <a:xfrm>
            <a:off x="12635077" y="9309100"/>
            <a:ext cx="213158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slow" advClick="1"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honegap-Log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02898" y="2195123"/>
            <a:ext cx="2241104" cy="2241105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80" name="cordova-logo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0485" y="2219447"/>
            <a:ext cx="6427869" cy="1913057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81" name="Shape 81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Going Hybrid (The Old Way)</a:t>
            </a:r>
          </a:p>
        </p:txBody>
      </p:sp>
      <p:sp>
        <p:nvSpPr>
          <p:cNvPr id="82" name="Shape 82"/>
          <p:cNvSpPr/>
          <p:nvPr>
            <p:ph type="body" idx="1"/>
          </p:nvPr>
        </p:nvSpPr>
        <p:spPr>
          <a:xfrm>
            <a:off x="787400" y="5525095"/>
            <a:ext cx="5422900" cy="5257205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 anchor="t"/>
          <a:lstStyle/>
          <a:p>
            <a:pPr lvl="0" marL="444500" indent="-444500">
              <a:spcBef>
                <a:spcPts val="0"/>
              </a:spcBef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Low cost point to add additional platforms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>
              <a:spcBef>
                <a:spcPts val="0"/>
              </a:spcBef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Shared Code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>
              <a:spcBef>
                <a:spcPts val="0"/>
              </a:spcBef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Does not require OS specific knowledge (most of the time)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>
              <a:spcBef>
                <a:spcPts val="0"/>
              </a:spcBef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Strong community of free plug-ins</a:t>
            </a:r>
          </a:p>
        </p:txBody>
      </p:sp>
      <p:pic>
        <p:nvPicPr>
          <p:cNvPr id="83" name="cheetah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5412" y="8464500"/>
            <a:ext cx="1366871" cy="123477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sp>
        <p:nvSpPr>
          <p:cNvPr id="84" name="Shape 84"/>
          <p:cNvSpPr/>
          <p:nvPr/>
        </p:nvSpPr>
        <p:spPr>
          <a:xfrm>
            <a:off x="693432" y="4674986"/>
            <a:ext cx="1457936" cy="73382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PROs</a:t>
            </a:r>
          </a:p>
        </p:txBody>
      </p:sp>
      <p:sp>
        <p:nvSpPr>
          <p:cNvPr id="85" name="Shape 85"/>
          <p:cNvSpPr/>
          <p:nvPr/>
        </p:nvSpPr>
        <p:spPr>
          <a:xfrm>
            <a:off x="6883400" y="5525095"/>
            <a:ext cx="5422900" cy="525720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marL="444500" indent="-444500" algn="l">
              <a:buSzPct val="30000"/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Can be hard to access and use OS and Hardware features 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 algn="l">
              <a:buSzPct val="30000"/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Can appear sluggish (especially on older hardware)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 algn="l">
              <a:buSzPct val="30000"/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Hard to Prevent the “Looks like a Website”</a:t>
            </a:r>
            <a:endParaRPr sz="26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 algn="l">
              <a:buSzPct val="30000"/>
              <a:buBlip>
                <a:blip r:embed="rId4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Non-Native look for one or more platforms</a:t>
            </a:r>
          </a:p>
        </p:txBody>
      </p:sp>
      <p:sp>
        <p:nvSpPr>
          <p:cNvPr id="86" name="Shape 86"/>
          <p:cNvSpPr/>
          <p:nvPr/>
        </p:nvSpPr>
        <p:spPr>
          <a:xfrm>
            <a:off x="6759829" y="4674986"/>
            <a:ext cx="1517143" cy="73382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4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CONs</a:t>
            </a:r>
          </a:p>
        </p:txBody>
      </p:sp>
      <p:sp>
        <p:nvSpPr>
          <p:cNvPr id="87" name="Shape 87"/>
          <p:cNvSpPr/>
          <p:nvPr/>
        </p:nvSpPr>
        <p:spPr>
          <a:xfrm>
            <a:off x="9662515" y="9312047"/>
            <a:ext cx="277297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6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©2015 Cheetah Software LLC</a:t>
            </a:r>
          </a:p>
        </p:txBody>
      </p:sp>
      <p:sp>
        <p:nvSpPr>
          <p:cNvPr id="88" name="Shape 88"/>
          <p:cNvSpPr/>
          <p:nvPr>
            <p:ph type="sldNum" sz="quarter" idx="4294967295"/>
          </p:nvPr>
        </p:nvSpPr>
        <p:spPr>
          <a:xfrm>
            <a:off x="12635077" y="9309100"/>
            <a:ext cx="213158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slow" advClick="1"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1270000" y="6578600"/>
            <a:ext cx="10464800" cy="46136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i="1" sz="2400">
                <a:solidFill>
                  <a:srgbClr val="4DC3F0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  <a:effectLst/>
              </a:defRPr>
            </a:pPr>
            <a:r>
              <a:rPr i="1" sz="2400">
                <a:solidFill>
                  <a:srgbClr val="4DC3F0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</a:rPr>
              <a:t>(Really Good)</a:t>
            </a:r>
          </a:p>
        </p:txBody>
      </p:sp>
      <p:sp>
        <p:nvSpPr>
          <p:cNvPr id="91" name="Shape 91"/>
          <p:cNvSpPr/>
          <p:nvPr/>
        </p:nvSpPr>
        <p:spPr>
          <a:xfrm>
            <a:off x="1270000" y="5918200"/>
            <a:ext cx="10464800" cy="6477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3600"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FFFFFF"/>
                </a:solidFill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rPr>
              <a:t>And then there was Ionic… and it was good.</a:t>
            </a:r>
          </a:p>
        </p:txBody>
      </p:sp>
      <p:pic>
        <p:nvPicPr>
          <p:cNvPr id="92" name="Ionitro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4903" y="1313978"/>
            <a:ext cx="3963269" cy="396326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93" name="cheetah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412" y="8464500"/>
            <a:ext cx="1366871" cy="123477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sp>
        <p:nvSpPr>
          <p:cNvPr id="94" name="Shape 94"/>
          <p:cNvSpPr/>
          <p:nvPr/>
        </p:nvSpPr>
        <p:spPr>
          <a:xfrm>
            <a:off x="9662515" y="9312047"/>
            <a:ext cx="277297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6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©2015 Cheetah Software LLC</a:t>
            </a:r>
          </a:p>
        </p:txBody>
      </p:sp>
      <p:sp>
        <p:nvSpPr>
          <p:cNvPr id="95" name="Shape 95"/>
          <p:cNvSpPr/>
          <p:nvPr>
            <p:ph type="sldNum" sz="quarter" idx="4294967295"/>
          </p:nvPr>
        </p:nvSpPr>
        <p:spPr>
          <a:xfrm>
            <a:off x="12635077" y="9309100"/>
            <a:ext cx="213158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slow" advClick="1"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86600" y="2654300"/>
            <a:ext cx="5270500" cy="60452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98" name="Shape 98"/>
          <p:cNvSpPr/>
          <p:nvPr>
            <p:ph type="title"/>
          </p:nvPr>
        </p:nvSpPr>
        <p:spPr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72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Meet Ionic</a:t>
            </a:r>
          </a:p>
        </p:txBody>
      </p:sp>
      <p:sp>
        <p:nvSpPr>
          <p:cNvPr id="99" name="Shape 99"/>
          <p:cNvSpPr/>
          <p:nvPr>
            <p:ph type="body" idx="1"/>
          </p:nvPr>
        </p:nvSpPr>
        <p:spPr>
          <a:xfrm>
            <a:off x="787400" y="2768600"/>
            <a:ext cx="5422900" cy="42164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  <p:txBody>
          <a:bodyPr/>
          <a:lstStyle/>
          <a:p>
            <a:pPr lvl="0" marL="444500" indent="-444500">
              <a:spcBef>
                <a:spcPts val="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Mobile Hybrid SDK</a:t>
            </a:r>
            <a:endParaRPr sz="28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>
              <a:spcBef>
                <a:spcPts val="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Extends Cordova</a:t>
            </a:r>
            <a:endParaRPr sz="28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>
              <a:spcBef>
                <a:spcPts val="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400,000+ Apps Created Through Ionic-CLI</a:t>
            </a:r>
            <a:endParaRPr sz="28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0" marL="444500" indent="-444500">
              <a:spcBef>
                <a:spcPts val="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Release History</a:t>
            </a:r>
            <a:endParaRPr sz="28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spcBef>
                <a:spcPts val="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Alpha - Nov 2013</a:t>
            </a:r>
            <a:endParaRPr sz="28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spcBef>
                <a:spcPts val="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Beta - March 2014</a:t>
            </a:r>
            <a:endParaRPr sz="2800">
              <a:solidFill>
                <a:srgbClr val="4DC3F0"/>
              </a:solidFill>
              <a:effectLst>
                <a:outerShdw sx="100000" sy="100000" kx="0" ky="0" algn="b" rotWithShape="0" blurRad="50800" dist="38100" dir="5400000">
                  <a:srgbClr val="000000"/>
                </a:outerShdw>
              </a:effectLst>
            </a:endParaRPr>
          </a:p>
          <a:p>
            <a:pPr lvl="1">
              <a:spcBef>
                <a:spcPts val="0"/>
              </a:spcBef>
              <a:buBlip>
                <a:blip r:embed="rId3"/>
              </a:buBlip>
              <a:defRPr sz="1800">
                <a:solidFill>
                  <a:srgbClr val="000000"/>
                </a:solidFill>
                <a:effectLst/>
              </a:defRPr>
            </a:pPr>
            <a:r>
              <a:rPr sz="2800">
                <a:solidFill>
                  <a:srgbClr val="4DC3F0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Version 1.0 - May 2015</a:t>
            </a:r>
          </a:p>
        </p:txBody>
      </p:sp>
      <p:pic>
        <p:nvPicPr>
          <p:cNvPr id="100" name="cheetah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412" y="8464500"/>
            <a:ext cx="1366871" cy="123477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</p:spPr>
      </p:pic>
      <p:sp>
        <p:nvSpPr>
          <p:cNvPr id="101" name="Shape 101"/>
          <p:cNvSpPr/>
          <p:nvPr/>
        </p:nvSpPr>
        <p:spPr>
          <a:xfrm>
            <a:off x="9662515" y="9312047"/>
            <a:ext cx="2772970" cy="3243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25400" dist="38100" dir="2700000">
              <a:srgbClr val="000000">
                <a:alpha val="64999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1600"/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1600">
                <a:solidFill>
                  <a:srgbClr val="FFFFFF"/>
                </a:solidFill>
                <a:effectLst>
                  <a:outerShdw sx="100000" sy="100000" kx="0" ky="0" algn="b" rotWithShape="0" blurRad="50800" dist="38100" dir="5400000">
                    <a:srgbClr val="000000"/>
                  </a:outerShdw>
                </a:effectLst>
              </a:rPr>
              <a:t>©2015 Cheetah Software LLC</a:t>
            </a:r>
          </a:p>
        </p:txBody>
      </p:sp>
      <p:sp>
        <p:nvSpPr>
          <p:cNvPr id="102" name="Shape 102"/>
          <p:cNvSpPr/>
          <p:nvPr>
            <p:ph type="sldNum" sz="quarter" idx="4294967295"/>
          </p:nvPr>
        </p:nvSpPr>
        <p:spPr>
          <a:xfrm>
            <a:off x="12635077" y="9309100"/>
            <a:ext cx="213158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effectLst/>
              </a:defRPr>
            </a:pPr>
            <a:fld id="{86CB4B4D-7CA3-9044-876B-883B54F8677D}" type="slidenum">
              <a:rPr b="1" sz="1400">
                <a:solidFill>
                  <a:srgbClr val="FFFFFF">
                    <a:alpha val="70000"/>
                  </a:srgbClr>
                </a:solidFill>
              </a:rPr>
            </a:fld>
          </a:p>
        </p:txBody>
      </p:sp>
    </p:spTree>
  </p:cSld>
  <p:clrMapOvr>
    <a:masterClrMapping/>
  </p:clrMapOvr>
  <p:transition spd="slow" advClick="1">
    <p:dissolve/>
  </p:transition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